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53"/>
  </p:notesMasterIdLst>
  <p:handoutMasterIdLst>
    <p:handoutMasterId r:id="rId54"/>
  </p:handoutMasterIdLst>
  <p:sldIdLst>
    <p:sldId id="256" r:id="rId2"/>
    <p:sldId id="257" r:id="rId3"/>
    <p:sldId id="307" r:id="rId4"/>
    <p:sldId id="26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51" r:id="rId49"/>
    <p:sldId id="352" r:id="rId50"/>
    <p:sldId id="353" r:id="rId51"/>
    <p:sldId id="354" r:id="rId52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>
        <p:scale>
          <a:sx n="50" d="100"/>
          <a:sy n="50" d="100"/>
        </p:scale>
        <p:origin x="-155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r>
              <a:rPr lang="en-US"/>
              <a:t>Eleanor M. Savko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9F88C49-16D4-4ED8-B00F-45AC11B64188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1DC0BF5-17FC-4E67-BB42-CC8DA8EB4D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481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r>
              <a:rPr lang="en-US"/>
              <a:t>Eleanor M. Savko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0CA6330-6D3A-40A3-8CB8-CEFF847DADE0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34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34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4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0961D01-730A-42F5-BD35-C7BCCEBF4A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480704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A112D-A926-4378-A49E-A021BF8EF4C3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B2420-3578-4983-8F74-693DFEE31C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248687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9F380-E88E-415D-9247-200C4AAD8661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81501-275C-4ABE-B5E9-77D529C488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624437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163A0-0717-4460-9426-CF8DEC6EBB80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7A3F4-B986-46CA-8352-4381A6AF7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840469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22783-2537-4080-A84D-23C5800365A4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37B12-DD40-4D28-8F0E-B78075AAA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020156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09903-CBDC-41BB-8347-097723F3E67E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0F23F-3E93-4F69-9C84-54396250C1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23824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39B74-2F38-4CEC-9D2F-E209940D6A99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CDF6D-2BFB-4090-819A-4536FFDC09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845561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234EA-A807-4CE5-9266-633F451ECE7D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B2DEF-15ED-40F0-A334-558F374EB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49894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989DE-7D4A-40E8-9D2E-A2436B01E186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D989D-734F-4CB3-BA8B-697A234C54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03482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0FE3C-4F5F-4499-9519-058CD81EC68B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78D16-3170-46DA-AFD1-A1683C2EEB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477896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083EC-3AD0-4EA6-AE9B-82B838FDF1DC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BCAB6-28A4-4073-8264-60D280BB40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40002"/>
      </p:ext>
    </p:extLst>
  </p:cSld>
  <p:clrMapOvr>
    <a:masterClrMapping/>
  </p:clrMapOvr>
  <p:transition xmlns:p14="http://schemas.microsoft.com/office/powerpoint/2010/main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80A0A-44FA-4696-8173-F5D8BA69CA72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B45E7-CF67-4859-AE05-C06B94E555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308463"/>
      </p:ext>
    </p:extLst>
  </p:cSld>
  <p:clrMapOvr>
    <a:masterClrMapping/>
  </p:clrMapOvr>
  <p:transition xmlns:p14="http://schemas.microsoft.com/office/powerpoint/2010/main">
    <p:zoom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fld id="{81D58ACB-19E6-4E55-8250-925673783DEF}" type="datetime1">
              <a:rPr lang="en-US"/>
              <a:pPr>
                <a:defRPr/>
              </a:pPr>
              <a:t>8/25/11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D8F9BC8-F2EC-44B4-8B17-8C33EDF862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xmlns:p14="http://schemas.microsoft.com/office/powerpoint/2010/main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" Target="slide18.xml"/><Relationship Id="rId20" Type="http://schemas.openxmlformats.org/officeDocument/2006/relationships/slide" Target="slide40.xml"/><Relationship Id="rId21" Type="http://schemas.openxmlformats.org/officeDocument/2006/relationships/slide" Target="slide42.xml"/><Relationship Id="rId22" Type="http://schemas.openxmlformats.org/officeDocument/2006/relationships/slide" Target="slide44.xml"/><Relationship Id="rId23" Type="http://schemas.openxmlformats.org/officeDocument/2006/relationships/slide" Target="slide46.xml"/><Relationship Id="rId24" Type="http://schemas.openxmlformats.org/officeDocument/2006/relationships/slide" Target="slide48.xml"/><Relationship Id="rId25" Type="http://schemas.openxmlformats.org/officeDocument/2006/relationships/slide" Target="slide50.xml"/><Relationship Id="rId26" Type="http://schemas.openxmlformats.org/officeDocument/2006/relationships/slide" Target="slide2.xml"/><Relationship Id="rId10" Type="http://schemas.openxmlformats.org/officeDocument/2006/relationships/slide" Target="slide20.xml"/><Relationship Id="rId11" Type="http://schemas.openxmlformats.org/officeDocument/2006/relationships/slide" Target="slide22.xml"/><Relationship Id="rId12" Type="http://schemas.openxmlformats.org/officeDocument/2006/relationships/slide" Target="slide24.xml"/><Relationship Id="rId13" Type="http://schemas.openxmlformats.org/officeDocument/2006/relationships/slide" Target="slide26.xml"/><Relationship Id="rId14" Type="http://schemas.openxmlformats.org/officeDocument/2006/relationships/slide" Target="slide28.xml"/><Relationship Id="rId15" Type="http://schemas.openxmlformats.org/officeDocument/2006/relationships/slide" Target="slide30.xml"/><Relationship Id="rId16" Type="http://schemas.openxmlformats.org/officeDocument/2006/relationships/slide" Target="slide32.xml"/><Relationship Id="rId17" Type="http://schemas.openxmlformats.org/officeDocument/2006/relationships/slide" Target="slide34.xml"/><Relationship Id="rId18" Type="http://schemas.openxmlformats.org/officeDocument/2006/relationships/slide" Target="slide36.xml"/><Relationship Id="rId19" Type="http://schemas.openxmlformats.org/officeDocument/2006/relationships/slide" Target="slide38.xml"/><Relationship Id="rId1" Type="http://schemas.openxmlformats.org/officeDocument/2006/relationships/slideLayout" Target="../slideLayouts/slideLayout7.xml"/><Relationship Id="rId2" Type="http://schemas.openxmlformats.org/officeDocument/2006/relationships/slide" Target="slide4.xml"/><Relationship Id="rId3" Type="http://schemas.openxmlformats.org/officeDocument/2006/relationships/slide" Target="slide6.xml"/><Relationship Id="rId4" Type="http://schemas.openxmlformats.org/officeDocument/2006/relationships/slide" Target="slide8.xml"/><Relationship Id="rId5" Type="http://schemas.openxmlformats.org/officeDocument/2006/relationships/slide" Target="slide10.xml"/><Relationship Id="rId6" Type="http://schemas.openxmlformats.org/officeDocument/2006/relationships/slide" Target="slide12.xml"/><Relationship Id="rId7" Type="http://schemas.openxmlformats.org/officeDocument/2006/relationships/slide" Target="slide14.xml"/><Relationship Id="rId8" Type="http://schemas.openxmlformats.org/officeDocument/2006/relationships/slide" Target="slide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8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" action="ppaction://hlinksldjump"/>
              </a:rPr>
              <a:t>2 pt</a:t>
            </a:r>
            <a:endParaRPr lang="en-US"/>
          </a:p>
        </p:txBody>
      </p:sp>
      <p:sp>
        <p:nvSpPr>
          <p:cNvPr id="2051" name="AutoShape 9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3" action="ppaction://hlinksldjump"/>
              </a:rPr>
              <a:t>3 pt</a:t>
            </a:r>
            <a:endParaRPr lang="en-US">
              <a:hlinkClick r:id="rId3" action="ppaction://hlinksldjump"/>
            </a:endParaRPr>
          </a:p>
        </p:txBody>
      </p:sp>
      <p:sp>
        <p:nvSpPr>
          <p:cNvPr id="2052" name="AutoShape 9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4" action="ppaction://hlinksldjump"/>
              </a:rPr>
              <a:t>4 pt</a:t>
            </a:r>
            <a:endParaRPr lang="en-US">
              <a:hlinkClick r:id="rId4" action="ppaction://hlinksldjump"/>
            </a:endParaRPr>
          </a:p>
        </p:txBody>
      </p:sp>
      <p:sp>
        <p:nvSpPr>
          <p:cNvPr id="2053" name="AutoShape 9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5" action="ppaction://hlinksldjump"/>
              </a:rPr>
              <a:t>5pt</a:t>
            </a:r>
            <a:endParaRPr lang="en-US"/>
          </a:p>
        </p:txBody>
      </p:sp>
      <p:sp>
        <p:nvSpPr>
          <p:cNvPr id="2054" name="AutoShape 10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6" action="ppaction://hlinksldjump"/>
              </a:rPr>
              <a:t>1 pt</a:t>
            </a:r>
            <a:endParaRPr lang="en-US"/>
          </a:p>
        </p:txBody>
      </p:sp>
      <p:sp>
        <p:nvSpPr>
          <p:cNvPr id="2055" name="AutoShape 102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7" action="ppaction://hlinksldjump"/>
              </a:rPr>
              <a:t>2 pt</a:t>
            </a:r>
            <a:endParaRPr lang="en-US">
              <a:hlinkClick r:id="rId7" action="ppaction://hlinksldjump"/>
            </a:endParaRPr>
          </a:p>
        </p:txBody>
      </p:sp>
      <p:sp>
        <p:nvSpPr>
          <p:cNvPr id="2056" name="AutoShape 103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8" action="ppaction://hlinksldjump"/>
              </a:rPr>
              <a:t>3 pt</a:t>
            </a:r>
            <a:endParaRPr lang="en-US"/>
          </a:p>
        </p:txBody>
      </p:sp>
      <p:sp>
        <p:nvSpPr>
          <p:cNvPr id="2057" name="AutoShape 104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9" action="ppaction://hlinksldjump"/>
              </a:rPr>
              <a:t>4 pt</a:t>
            </a:r>
            <a:endParaRPr lang="en-US"/>
          </a:p>
        </p:txBody>
      </p:sp>
      <p:sp>
        <p:nvSpPr>
          <p:cNvPr id="2058" name="AutoShape 105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0" action="ppaction://hlinksldjump"/>
              </a:rPr>
              <a:t>5 pt</a:t>
            </a:r>
            <a:endParaRPr lang="en-US"/>
          </a:p>
        </p:txBody>
      </p:sp>
      <p:sp>
        <p:nvSpPr>
          <p:cNvPr id="2059" name="AutoShape 106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1" action="ppaction://hlinksldjump"/>
              </a:rPr>
              <a:t>1 pt</a:t>
            </a:r>
            <a:endParaRPr lang="en-US"/>
          </a:p>
        </p:txBody>
      </p:sp>
      <p:sp>
        <p:nvSpPr>
          <p:cNvPr id="2060" name="AutoShape 107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2" action="ppaction://hlinksldjump"/>
              </a:rPr>
              <a:t>2pt</a:t>
            </a:r>
            <a:endParaRPr lang="en-US"/>
          </a:p>
        </p:txBody>
      </p:sp>
      <p:sp>
        <p:nvSpPr>
          <p:cNvPr id="2061" name="AutoShape 108">
            <a:hlinkClick r:id="rId1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3" action="ppaction://hlinksldjump"/>
              </a:rPr>
              <a:t>3 pt</a:t>
            </a:r>
            <a:endParaRPr lang="en-US"/>
          </a:p>
        </p:txBody>
      </p:sp>
      <p:sp>
        <p:nvSpPr>
          <p:cNvPr id="2062" name="AutoShape 109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4" action="ppaction://hlinksldjump"/>
              </a:rPr>
              <a:t>4pt</a:t>
            </a:r>
            <a:endParaRPr lang="en-US"/>
          </a:p>
        </p:txBody>
      </p:sp>
      <p:sp>
        <p:nvSpPr>
          <p:cNvPr id="2063" name="AutoShape 110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5" action="ppaction://hlinksldjump"/>
              </a:rPr>
              <a:t>5 pt</a:t>
            </a:r>
            <a:endParaRPr lang="en-US"/>
          </a:p>
        </p:txBody>
      </p:sp>
      <p:sp>
        <p:nvSpPr>
          <p:cNvPr id="2064" name="AutoShape 111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6" action="ppaction://hlinksldjump"/>
              </a:rPr>
              <a:t>1pt</a:t>
            </a:r>
            <a:endParaRPr lang="en-US"/>
          </a:p>
        </p:txBody>
      </p:sp>
      <p:sp>
        <p:nvSpPr>
          <p:cNvPr id="2065" name="AutoShape 112">
            <a:hlinkClick r:id="rId1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7" action="ppaction://hlinksldjump"/>
              </a:rPr>
              <a:t>2pt</a:t>
            </a:r>
            <a:endParaRPr lang="en-US"/>
          </a:p>
        </p:txBody>
      </p:sp>
      <p:sp>
        <p:nvSpPr>
          <p:cNvPr id="2066" name="AutoShape 113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8" action="ppaction://hlinksldjump"/>
              </a:rPr>
              <a:t>3 pt</a:t>
            </a:r>
            <a:endParaRPr lang="en-US"/>
          </a:p>
        </p:txBody>
      </p:sp>
      <p:sp>
        <p:nvSpPr>
          <p:cNvPr id="2067" name="AutoShape 114">
            <a:hlinkClick r:id="rId1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19" action="ppaction://hlinksldjump"/>
              </a:rPr>
              <a:t>4 pt</a:t>
            </a:r>
            <a:endParaRPr lang="en-US"/>
          </a:p>
        </p:txBody>
      </p:sp>
      <p:sp>
        <p:nvSpPr>
          <p:cNvPr id="2068" name="AutoShape 115">
            <a:hlinkClick r:id="rId2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0" action="ppaction://hlinksldjump"/>
              </a:rPr>
              <a:t>5 pt</a:t>
            </a:r>
            <a:endParaRPr lang="en-US"/>
          </a:p>
        </p:txBody>
      </p:sp>
      <p:sp>
        <p:nvSpPr>
          <p:cNvPr id="2069" name="AutoShape 116">
            <a:hlinkClick r:id="rId2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1" action="ppaction://hlinksldjump"/>
              </a:rPr>
              <a:t>1 pt</a:t>
            </a:r>
            <a:endParaRPr lang="en-US"/>
          </a:p>
        </p:txBody>
      </p:sp>
      <p:sp>
        <p:nvSpPr>
          <p:cNvPr id="2070" name="AutoShape 117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2" action="ppaction://hlinksldjump"/>
              </a:rPr>
              <a:t>2 pt</a:t>
            </a:r>
            <a:endParaRPr lang="en-US"/>
          </a:p>
        </p:txBody>
      </p:sp>
      <p:sp>
        <p:nvSpPr>
          <p:cNvPr id="2071" name="AutoShape 118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3" action="ppaction://hlinksldjump"/>
              </a:rPr>
              <a:t>3 pt</a:t>
            </a:r>
            <a:endParaRPr lang="en-US"/>
          </a:p>
        </p:txBody>
      </p:sp>
      <p:sp>
        <p:nvSpPr>
          <p:cNvPr id="2072" name="AutoShape 119">
            <a:hlinkClick r:id="rId2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4" action="ppaction://hlinksldjump"/>
              </a:rPr>
              <a:t>4pt</a:t>
            </a:r>
            <a:endParaRPr lang="en-US"/>
          </a:p>
        </p:txBody>
      </p:sp>
      <p:sp>
        <p:nvSpPr>
          <p:cNvPr id="2073" name="AutoShape 120">
            <a:hlinkClick r:id="rId2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rId25" action="ppaction://hlinksldjump"/>
              </a:rPr>
              <a:t>5 pt</a:t>
            </a:r>
            <a:endParaRPr lang="en-US"/>
          </a:p>
        </p:txBody>
      </p:sp>
      <p:sp>
        <p:nvSpPr>
          <p:cNvPr id="2074" name="AutoShape 40">
            <a:hlinkClick r:id="rId2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>
                <a:solidFill>
                  <a:schemeClr val="bg1"/>
                </a:solidFill>
                <a:latin typeface="Garamond" pitchFamily="18" charset="0"/>
                <a:hlinkClick r:id="" action="ppaction://hlinkshowjump?jump=nextslide"/>
              </a:rPr>
              <a:t>1pt</a:t>
            </a:r>
            <a:endParaRPr lang="en-US"/>
          </a:p>
        </p:txBody>
      </p:sp>
      <p:sp>
        <p:nvSpPr>
          <p:cNvPr id="2106" name="Rectangle 58"/>
          <p:cNvSpPr>
            <a:spLocks noChangeArrowheads="1"/>
          </p:cNvSpPr>
          <p:nvPr/>
        </p:nvSpPr>
        <p:spPr bwMode="auto">
          <a:xfrm>
            <a:off x="0" y="0"/>
            <a:ext cx="1828800" cy="11430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  <a:latin typeface="Garamond" pitchFamily="18" charset="0"/>
              </a:rPr>
              <a:t>Matter and States of Matter	</a:t>
            </a:r>
          </a:p>
        </p:txBody>
      </p:sp>
      <p:sp>
        <p:nvSpPr>
          <p:cNvPr id="2145" name="Rectangle 97"/>
          <p:cNvSpPr>
            <a:spLocks noChangeArrowheads="1"/>
          </p:cNvSpPr>
          <p:nvPr/>
        </p:nvSpPr>
        <p:spPr bwMode="auto">
          <a:xfrm>
            <a:off x="1828800" y="0"/>
            <a:ext cx="1828800" cy="11430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Energy	</a:t>
            </a:r>
          </a:p>
        </p:txBody>
      </p:sp>
      <p:sp>
        <p:nvSpPr>
          <p:cNvPr id="2146" name="Rectangle 98"/>
          <p:cNvSpPr>
            <a:spLocks noChangeArrowheads="1"/>
          </p:cNvSpPr>
          <p:nvPr/>
        </p:nvSpPr>
        <p:spPr bwMode="auto">
          <a:xfrm>
            <a:off x="3657600" y="0"/>
            <a:ext cx="1828800" cy="11430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Water</a:t>
            </a:r>
          </a:p>
        </p:txBody>
      </p:sp>
      <p:sp>
        <p:nvSpPr>
          <p:cNvPr id="2147" name="Rectangle 99"/>
          <p:cNvSpPr>
            <a:spLocks noChangeArrowheads="1"/>
          </p:cNvSpPr>
          <p:nvPr/>
        </p:nvSpPr>
        <p:spPr bwMode="auto">
          <a:xfrm>
            <a:off x="5486400" y="0"/>
            <a:ext cx="1828800" cy="11430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Water Cycle Vocabulary</a:t>
            </a:r>
          </a:p>
        </p:txBody>
      </p:sp>
      <p:sp>
        <p:nvSpPr>
          <p:cNvPr id="2148" name="Rectangle 100"/>
          <p:cNvSpPr>
            <a:spLocks noChangeArrowheads="1"/>
          </p:cNvSpPr>
          <p:nvPr/>
        </p:nvSpPr>
        <p:spPr bwMode="auto">
          <a:xfrm>
            <a:off x="7315200" y="0"/>
            <a:ext cx="1828800" cy="11430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Water Cycle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937125" y="28638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2614613"/>
            <a:ext cx="90170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It has a definite volume but not a definite shape.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676400" y="3068638"/>
            <a:ext cx="533400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>
                <a:solidFill>
                  <a:schemeClr val="bg1"/>
                </a:solidFill>
              </a:rPr>
              <a:t>What is a liquid?</a:t>
            </a:r>
          </a:p>
        </p:txBody>
      </p:sp>
      <p:sp>
        <p:nvSpPr>
          <p:cNvPr id="4099" name="Rectangle 4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4752975" y="25558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5123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549775" y="30527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06375" y="2538413"/>
            <a:ext cx="86868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Molecules move fast and are farther apart than in liquids.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447800" y="3078163"/>
            <a:ext cx="62484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What is a gas?</a:t>
            </a:r>
          </a:p>
        </p:txBody>
      </p:sp>
      <p:sp>
        <p:nvSpPr>
          <p:cNvPr id="6147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714875" y="29003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447800" y="2830513"/>
            <a:ext cx="62484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>
                <a:solidFill>
                  <a:schemeClr val="bg1"/>
                </a:solidFill>
              </a:rPr>
              <a:t>It has mass and takes up space.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47800" y="3079750"/>
            <a:ext cx="62484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What is Matter?</a:t>
            </a:r>
          </a:p>
        </p:txBody>
      </p:sp>
      <p:sp>
        <p:nvSpPr>
          <p:cNvPr id="8195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447800" y="2705100"/>
            <a:ext cx="6248400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The amount of space an object takes up.</a:t>
            </a:r>
          </a:p>
        </p:txBody>
      </p:sp>
      <p:sp>
        <p:nvSpPr>
          <p:cNvPr id="9219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447800" y="3081338"/>
            <a:ext cx="62484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What is volume?</a:t>
            </a:r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0243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38200" y="2705100"/>
            <a:ext cx="8001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>
                <a:solidFill>
                  <a:schemeClr val="hlink"/>
                </a:solidFill>
              </a:rPr>
              <a:t>The amount of matter in an object.</a:t>
            </a:r>
            <a:r>
              <a:rPr lang="en-US">
                <a:solidFill>
                  <a:schemeClr val="hlink"/>
                </a:solidFill>
              </a:rPr>
              <a:t>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447800" y="3079750"/>
            <a:ext cx="62484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b="1">
                <a:solidFill>
                  <a:schemeClr val="hlink"/>
                </a:solidFill>
              </a:rPr>
              <a:t>What is mass?</a:t>
            </a:r>
          </a:p>
        </p:txBody>
      </p:sp>
      <p:sp>
        <p:nvSpPr>
          <p:cNvPr id="12291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447800" y="3074988"/>
            <a:ext cx="624840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The ability to do work.</a:t>
            </a:r>
          </a:p>
        </p:txBody>
      </p:sp>
      <p:sp>
        <p:nvSpPr>
          <p:cNvPr id="13315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447800" y="3108325"/>
            <a:ext cx="6248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>
                <a:solidFill>
                  <a:schemeClr val="bg1"/>
                </a:solidFill>
              </a:rPr>
              <a:t>What is energy?</a:t>
            </a:r>
          </a:p>
        </p:txBody>
      </p:sp>
      <p:sp>
        <p:nvSpPr>
          <p:cNvPr id="14339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447800" y="2335213"/>
            <a:ext cx="6248400" cy="230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A form of energy that transforms liquid water into water vapor.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6387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8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525588" y="3014663"/>
            <a:ext cx="5348287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chemeClr val="bg1"/>
                </a:solidFill>
              </a:rPr>
              <a:t>What is heat energy?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7411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762000" y="3121025"/>
            <a:ext cx="784860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>
                <a:solidFill>
                  <a:schemeClr val="bg1"/>
                </a:solidFill>
              </a:rPr>
              <a:t>Energy of a vibrating string.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8435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231900" y="2938463"/>
            <a:ext cx="5794375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/>
              <a:t>What is sound energy?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-3275013" y="2720975"/>
            <a:ext cx="15576551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/>
              <a:t>Source of heat and light energy</a:t>
            </a:r>
          </a:p>
          <a:p>
            <a:r>
              <a:rPr lang="en-US" sz="4800"/>
              <a:t> that produces the Water Cycle.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0483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092325" y="2938463"/>
            <a:ext cx="4371975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/>
              <a:t>What is the Sun?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1507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066800" y="2657475"/>
            <a:ext cx="7696200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/>
              <a:t>Non-renewable energy resource we use when driving a car.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447800" y="3173413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2531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96863" y="3475038"/>
            <a:ext cx="81613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/>
              <a:t>What is oil?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-1214438" y="2846388"/>
            <a:ext cx="10985501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Water is made up of these two atoms.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4579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57213" y="2781300"/>
            <a:ext cx="7558087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What are hydrogen and oxygen?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5603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952500" y="2562225"/>
            <a:ext cx="72390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Boils at 100° Celsius and Freezes at 0° Celsius.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6627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457450" y="2846388"/>
            <a:ext cx="33274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What is Water?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2922588"/>
            <a:ext cx="80772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Liquid water in gas form.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8675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920875" y="2770188"/>
            <a:ext cx="45593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What is water vapor?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29699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2614613"/>
            <a:ext cx="8897938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Happens when enough energy is removed from liquid water.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0723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138238" y="2998788"/>
            <a:ext cx="6272212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What is turns into ice (solid)?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0" y="2614613"/>
            <a:ext cx="91440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Change of state of water from vapor to a liquid.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2771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560513" y="2846388"/>
            <a:ext cx="4830762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What is condensation?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3795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0" y="2309813"/>
            <a:ext cx="87630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Condensed water vapor in the form of droplets.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4819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178050" y="2693988"/>
            <a:ext cx="374808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What are clouds?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457200" y="3086100"/>
            <a:ext cx="8001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Rain water that is not absorbed by the ground and flows over roads.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6867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190750" y="3273425"/>
            <a:ext cx="371316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runoff?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7891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-4721225" y="2214563"/>
            <a:ext cx="18481675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The process by which water vapor in </a:t>
            </a:r>
          </a:p>
          <a:p>
            <a:r>
              <a:rPr lang="en-US" sz="4400"/>
              <a:t>the atmosphere is changed</a:t>
            </a:r>
          </a:p>
          <a:p>
            <a:r>
              <a:rPr lang="en-US" sz="4400"/>
              <a:t> into a liquid state.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8915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327150" y="2816225"/>
            <a:ext cx="5291138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condensation?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61913" y="2290763"/>
            <a:ext cx="8915400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Happens when the tiny condensation </a:t>
            </a:r>
          </a:p>
          <a:p>
            <a:r>
              <a:rPr lang="en-US" sz="4400"/>
              <a:t>particles grow too large and fall to the </a:t>
            </a:r>
          </a:p>
          <a:p>
            <a:r>
              <a:rPr lang="en-US" sz="4400"/>
              <a:t>ground due to the force of gravity.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0963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692275" y="2663825"/>
            <a:ext cx="51673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precipitation?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1987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27013" y="2968625"/>
            <a:ext cx="868997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The evaporation of water from plants.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3011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770063" y="2740025"/>
            <a:ext cx="516572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transpiration?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447800" y="3078163"/>
            <a:ext cx="62484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4800" b="1">
              <a:solidFill>
                <a:schemeClr val="bg1"/>
              </a:solidFill>
            </a:endParaRP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676275" y="2892425"/>
            <a:ext cx="75295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Nature’s way of recycling water.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447800" y="3079750"/>
            <a:ext cx="62484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4800" b="1">
              <a:solidFill>
                <a:schemeClr val="bg1"/>
              </a:solidFill>
            </a:endParaRPr>
          </a:p>
        </p:txBody>
      </p:sp>
      <p:sp>
        <p:nvSpPr>
          <p:cNvPr id="45059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314450" y="2968625"/>
            <a:ext cx="592296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the Water Cycle?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447800" y="3173413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6083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768350" y="2784475"/>
            <a:ext cx="702468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/>
              <a:t>Four forms of precipitation.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7107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0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85738" y="2740025"/>
            <a:ext cx="834072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are rain, snow, sleet, and hail?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8131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-55563" y="2554288"/>
            <a:ext cx="9199563" cy="144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The motion of water from the ground </a:t>
            </a:r>
          </a:p>
          <a:p>
            <a:r>
              <a:rPr lang="en-US" sz="4400"/>
              <a:t>to the atmosphere and back again.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49155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1336675" y="2968625"/>
            <a:ext cx="592296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the Water Cycle?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50179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750888" y="2740025"/>
            <a:ext cx="7351712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>
                <a:solidFill>
                  <a:schemeClr val="hlink"/>
                </a:solidFill>
              </a:rPr>
              <a:t>Amount of water vapor in air.</a:t>
            </a:r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1447800" y="3171825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51203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105025" y="2968625"/>
            <a:ext cx="4668838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>
                <a:solidFill>
                  <a:schemeClr val="hlink"/>
                </a:solidFill>
              </a:rPr>
              <a:t>What is humidity?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52227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768350" y="2400300"/>
            <a:ext cx="7656513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The gathering of precipitation in </a:t>
            </a:r>
          </a:p>
          <a:p>
            <a:r>
              <a:rPr lang="en-US" sz="4400"/>
              <a:t>rivers, lakes and oceans.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447800" y="3173413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53251" name="Rectangle 3"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7010400" y="5486400"/>
            <a:ext cx="2133600" cy="13716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673225" y="2816225"/>
            <a:ext cx="5354638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/>
              <a:t>What is accumulation?</a:t>
            </a:r>
          </a:p>
        </p:txBody>
      </p:sp>
    </p:spTree>
  </p:cSld>
  <p:clrMapOvr>
    <a:masterClrMapping/>
  </p:clrMapOvr>
  <p:transition xmlns:p14="http://schemas.microsoft.com/office/powerpoint/2010/main" advClick="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FF00"/>
      </a:hlink>
      <a:folHlink>
        <a:srgbClr val="0000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3366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3366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435</Words>
  <Application>Microsoft Macintosh PowerPoint</Application>
  <PresentationFormat>On-screen Show (4:3)</PresentationFormat>
  <Paragraphs>87</Paragraphs>
  <Slides>51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Hardin County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Blank Jeopardy</dc:title>
  <dc:creator>Jorge E. Garcia</dc:creator>
  <cp:lastModifiedBy>Melody Pike</cp:lastModifiedBy>
  <cp:revision>50</cp:revision>
  <dcterms:created xsi:type="dcterms:W3CDTF">1998-08-19T17:45:48Z</dcterms:created>
  <dcterms:modified xsi:type="dcterms:W3CDTF">2011-08-26T03:38:30Z</dcterms:modified>
</cp:coreProperties>
</file>